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1-1.png>
</file>

<file path=ppt/media/image-11-2.png>
</file>

<file path=ppt/media/image-11-3.png>
</file>

<file path=ppt/media/image-11-4.png>
</file>

<file path=ppt/media/image-11-5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image" Target="../media/image-11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497687"/>
            <a:ext cx="7415927" cy="30060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AutoBuddy: </a:t>
            </a:r>
            <a:pPr indent="0" marL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
</a:t>
            </a:r>
            <a:pPr indent="0" marL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 Car Shopping Search Chatbot</a:t>
            </a:r>
            <a:endParaRPr lang="en-US" sz="6312" dirty="0"/>
          </a:p>
        </p:txBody>
      </p:sp>
      <p:sp>
        <p:nvSpPr>
          <p:cNvPr id="6" name="Text 2"/>
          <p:cNvSpPr/>
          <p:nvPr/>
        </p:nvSpPr>
        <p:spPr>
          <a:xfrm>
            <a:off x="864037" y="4874062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AI-powered chatbot for personalized car shopping.</a:t>
            </a:r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
</a:t>
            </a:r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
</a:t>
            </a:r>
            <a:endParaRPr lang="en-US" sz="1944" dirty="0"/>
          </a:p>
        </p:txBody>
      </p:sp>
      <p:sp>
        <p:nvSpPr>
          <p:cNvPr id="7" name="Text 3"/>
          <p:cNvSpPr/>
          <p:nvPr/>
        </p:nvSpPr>
        <p:spPr>
          <a:xfrm>
            <a:off x="864037" y="6336863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Farid Ghorbani </a:t>
            </a:r>
            <a:endParaRPr lang="en-US" sz="1944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158121"/>
            <a:ext cx="800385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Evaluating Answer Relevance</a:t>
            </a:r>
            <a:endParaRPr lang="en-US" sz="4574" dirty="0"/>
          </a:p>
        </p:txBody>
      </p:sp>
      <p:sp>
        <p:nvSpPr>
          <p:cNvPr id="5" name="Shape 2"/>
          <p:cNvSpPr/>
          <p:nvPr/>
        </p:nvSpPr>
        <p:spPr>
          <a:xfrm>
            <a:off x="1323737" y="2377916"/>
            <a:ext cx="30480" cy="4693444"/>
          </a:xfrm>
          <a:prstGeom prst="roundRect">
            <a:avLst>
              <a:gd name="adj" fmla="val 121500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586210" y="2917984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1061264" y="265557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F2B42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234380" y="2759035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744" dirty="0"/>
          </a:p>
        </p:txBody>
      </p:sp>
      <p:sp>
        <p:nvSpPr>
          <p:cNvPr id="9" name="Text 6"/>
          <p:cNvSpPr/>
          <p:nvPr/>
        </p:nvSpPr>
        <p:spPr>
          <a:xfrm>
            <a:off x="2696766" y="2624733"/>
            <a:ext cx="5624155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Context Retrieval and Answer Generation</a:t>
            </a:r>
            <a:endParaRPr lang="en-US" sz="2287" dirty="0"/>
          </a:p>
        </p:txBody>
      </p:sp>
      <p:sp>
        <p:nvSpPr>
          <p:cNvPr id="10" name="Text 7"/>
          <p:cNvSpPr/>
          <p:nvPr/>
        </p:nvSpPr>
        <p:spPr>
          <a:xfrm>
            <a:off x="2696766" y="3135987"/>
            <a:ext cx="10964823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 each query, the RAG pipeline generates a context retrieval and a chatbot answer.</a:t>
            </a:r>
            <a:endParaRPr lang="en-US" sz="1944" dirty="0"/>
          </a:p>
        </p:txBody>
      </p:sp>
      <p:sp>
        <p:nvSpPr>
          <p:cNvPr id="11" name="Shape 8"/>
          <p:cNvSpPr/>
          <p:nvPr/>
        </p:nvSpPr>
        <p:spPr>
          <a:xfrm>
            <a:off x="1586210" y="4564737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1061264" y="430232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234380" y="4405789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744" dirty="0"/>
          </a:p>
        </p:txBody>
      </p:sp>
      <p:sp>
        <p:nvSpPr>
          <p:cNvPr id="14" name="Text 11"/>
          <p:cNvSpPr/>
          <p:nvPr/>
        </p:nvSpPr>
        <p:spPr>
          <a:xfrm>
            <a:off x="2696766" y="4271486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Human Assessment</a:t>
            </a:r>
            <a:endParaRPr lang="en-US" sz="2287" dirty="0"/>
          </a:p>
        </p:txBody>
      </p:sp>
      <p:sp>
        <p:nvSpPr>
          <p:cNvPr id="15" name="Text 12"/>
          <p:cNvSpPr/>
          <p:nvPr/>
        </p:nvSpPr>
        <p:spPr>
          <a:xfrm>
            <a:off x="2696766" y="4782741"/>
            <a:ext cx="10964823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answers are evaluated through human assessment.</a:t>
            </a:r>
            <a:endParaRPr lang="en-US" sz="1944" dirty="0"/>
          </a:p>
        </p:txBody>
      </p:sp>
      <p:sp>
        <p:nvSpPr>
          <p:cNvPr id="16" name="Shape 13"/>
          <p:cNvSpPr/>
          <p:nvPr/>
        </p:nvSpPr>
        <p:spPr>
          <a:xfrm>
            <a:off x="1586210" y="6211491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1061264" y="594907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DD785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234380" y="6052542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744" dirty="0"/>
          </a:p>
        </p:txBody>
      </p:sp>
      <p:sp>
        <p:nvSpPr>
          <p:cNvPr id="19" name="Text 16"/>
          <p:cNvSpPr/>
          <p:nvPr/>
        </p:nvSpPr>
        <p:spPr>
          <a:xfrm>
            <a:off x="2696766" y="591824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Feedback</a:t>
            </a:r>
            <a:endParaRPr lang="en-US" sz="2287" dirty="0"/>
          </a:p>
        </p:txBody>
      </p:sp>
      <p:sp>
        <p:nvSpPr>
          <p:cNvPr id="20" name="Text 17"/>
          <p:cNvSpPr/>
          <p:nvPr/>
        </p:nvSpPr>
        <p:spPr>
          <a:xfrm>
            <a:off x="2696766" y="6429494"/>
            <a:ext cx="10964823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 feedback is also collected and analyzed as part of the Answer Relevance evaluation.</a:t>
            </a:r>
            <a:endParaRPr lang="en-US" sz="1944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084064" y="668893"/>
            <a:ext cx="5703451" cy="712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614"/>
              </a:lnSpc>
              <a:buNone/>
            </a:pPr>
            <a:r>
              <a:rPr lang="en-US" sz="449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</a:t>
            </a:r>
            <a:endParaRPr lang="en-US" sz="4491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064" y="1866424"/>
            <a:ext cx="3911679" cy="241756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84064" y="4586883"/>
            <a:ext cx="2851666" cy="3563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07"/>
              </a:lnSpc>
              <a:buNone/>
            </a:pPr>
            <a:r>
              <a:rPr lang="en-US" sz="2245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Result</a:t>
            </a:r>
            <a:endParaRPr lang="en-US" sz="2245" dirty="0"/>
          </a:p>
        </p:txBody>
      </p:sp>
      <p:sp>
        <p:nvSpPr>
          <p:cNvPr id="7" name="Text 3"/>
          <p:cNvSpPr/>
          <p:nvPr/>
        </p:nvSpPr>
        <p:spPr>
          <a:xfrm>
            <a:off x="1084064" y="5088612"/>
            <a:ext cx="3911679" cy="19389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54"/>
              </a:lnSpc>
              <a:buNone/>
            </a:pPr>
            <a:r>
              <a:rPr lang="en-US" sz="190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AutoBuddy represents a significant step forward in the use of AI for simplifying complex decision-making processes in the car shopping industry.</a:t>
            </a:r>
            <a:endParaRPr lang="en-US" sz="1909" dirty="0"/>
          </a:p>
        </p:txBody>
      </p:sp>
      <p:sp>
        <p:nvSpPr>
          <p:cNvPr id="8" name="Text 4"/>
          <p:cNvSpPr/>
          <p:nvPr/>
        </p:nvSpPr>
        <p:spPr>
          <a:xfrm>
            <a:off x="1084064" y="7172920"/>
            <a:ext cx="3911679" cy="3877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54"/>
              </a:lnSpc>
              <a:buNone/>
            </a:pPr>
            <a:endParaRPr lang="en-US" sz="1909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9241" y="1866424"/>
            <a:ext cx="3911679" cy="241756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59241" y="4586883"/>
            <a:ext cx="2851666" cy="3563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07"/>
              </a:lnSpc>
              <a:buNone/>
            </a:pPr>
            <a:r>
              <a:rPr lang="en-US" sz="2245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Further discussion</a:t>
            </a:r>
            <a:endParaRPr lang="en-US" sz="2245" dirty="0"/>
          </a:p>
        </p:txBody>
      </p:sp>
      <p:sp>
        <p:nvSpPr>
          <p:cNvPr id="11" name="Text 6"/>
          <p:cNvSpPr/>
          <p:nvPr/>
        </p:nvSpPr>
        <p:spPr>
          <a:xfrm>
            <a:off x="5359241" y="5088612"/>
            <a:ext cx="3911679" cy="11633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54"/>
              </a:lnSpc>
              <a:buNone/>
            </a:pPr>
            <a:r>
              <a:rPr lang="en-US" sz="190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 more detail, you can visit my </a:t>
            </a:r>
            <a:pPr algn="l" indent="0" marL="0">
              <a:lnSpc>
                <a:spcPts val="3054"/>
              </a:lnSpc>
              <a:buNone/>
            </a:pPr>
            <a:r>
              <a:rPr lang="en-US" sz="1909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GitHub</a:t>
            </a:r>
            <a:pPr algn="l" indent="0" marL="0">
              <a:lnSpc>
                <a:spcPts val="3054"/>
              </a:lnSpc>
              <a:buNone/>
            </a:pPr>
            <a:r>
              <a:rPr lang="en-US" sz="190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repository linked in the description.</a:t>
            </a:r>
            <a:endParaRPr lang="en-US" sz="1909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4418" y="1866424"/>
            <a:ext cx="3911798" cy="241756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634418" y="4586883"/>
            <a:ext cx="2851666" cy="3563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07"/>
              </a:lnSpc>
              <a:buNone/>
            </a:pPr>
            <a:r>
              <a:rPr lang="en-US" sz="2245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Thank you</a:t>
            </a:r>
            <a:endParaRPr lang="en-US" sz="2245" dirty="0"/>
          </a:p>
        </p:txBody>
      </p:sp>
      <p:sp>
        <p:nvSpPr>
          <p:cNvPr id="14" name="Text 8"/>
          <p:cNvSpPr/>
          <p:nvPr/>
        </p:nvSpPr>
        <p:spPr>
          <a:xfrm>
            <a:off x="9634418" y="5088612"/>
            <a:ext cx="3911798" cy="19389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54"/>
              </a:lnSpc>
              <a:buNone/>
            </a:pPr>
            <a:r>
              <a:rPr lang="en-US" sz="190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Thanks for watching! If you found this video helpful, please give it a thumbs up and subscribe to my channel for more tutorials like this. See you in the next video!</a:t>
            </a:r>
            <a:endParaRPr lang="en-US" sz="1909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1759" y="922853"/>
            <a:ext cx="4987052" cy="6234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909"/>
              </a:lnSpc>
              <a:buNone/>
            </a:pPr>
            <a:r>
              <a:rPr lang="en-US" sz="392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Features</a:t>
            </a:r>
            <a:endParaRPr lang="en-US" sz="3927" dirty="0"/>
          </a:p>
        </p:txBody>
      </p:sp>
      <p:sp>
        <p:nvSpPr>
          <p:cNvPr id="6" name="Shape 2"/>
          <p:cNvSpPr/>
          <p:nvPr/>
        </p:nvSpPr>
        <p:spPr>
          <a:xfrm>
            <a:off x="1048226" y="1864162"/>
            <a:ext cx="22860" cy="5442585"/>
          </a:xfrm>
          <a:prstGeom prst="roundRect">
            <a:avLst>
              <a:gd name="adj" fmla="val 139078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7" name="Shape 3"/>
          <p:cNvSpPr/>
          <p:nvPr/>
        </p:nvSpPr>
        <p:spPr>
          <a:xfrm>
            <a:off x="1275219" y="2329458"/>
            <a:ext cx="741759" cy="22860"/>
          </a:xfrm>
          <a:prstGeom prst="roundRect">
            <a:avLst>
              <a:gd name="adj" fmla="val 1390780"/>
            </a:avLst>
          </a:prstGeom>
          <a:solidFill>
            <a:srgbClr val="F2B42D"/>
          </a:solidFill>
          <a:ln/>
        </p:spPr>
      </p:sp>
      <p:sp>
        <p:nvSpPr>
          <p:cNvPr id="8" name="Shape 4"/>
          <p:cNvSpPr/>
          <p:nvPr/>
        </p:nvSpPr>
        <p:spPr>
          <a:xfrm>
            <a:off x="821234" y="2102525"/>
            <a:ext cx="476845" cy="476845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969824" y="2191345"/>
            <a:ext cx="179546" cy="299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56"/>
              </a:lnSpc>
              <a:buNone/>
            </a:pPr>
            <a:r>
              <a:rPr lang="en-US" sz="235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356" dirty="0"/>
          </a:p>
        </p:txBody>
      </p:sp>
      <p:sp>
        <p:nvSpPr>
          <p:cNvPr id="10" name="Text 6"/>
          <p:cNvSpPr/>
          <p:nvPr/>
        </p:nvSpPr>
        <p:spPr>
          <a:xfrm>
            <a:off x="2225397" y="2076093"/>
            <a:ext cx="4152900" cy="311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54"/>
              </a:lnSpc>
              <a:buNone/>
            </a:pPr>
            <a:r>
              <a:rPr lang="en-US" sz="196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Personalized Car Recommendations</a:t>
            </a:r>
            <a:endParaRPr lang="en-US" sz="1963" dirty="0"/>
          </a:p>
        </p:txBody>
      </p:sp>
      <p:sp>
        <p:nvSpPr>
          <p:cNvPr id="11" name="Text 7"/>
          <p:cNvSpPr/>
          <p:nvPr/>
        </p:nvSpPr>
        <p:spPr>
          <a:xfrm>
            <a:off x="2225397" y="2514838"/>
            <a:ext cx="6176843" cy="3390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0"/>
              </a:lnSpc>
              <a:buNone/>
            </a:pPr>
            <a:r>
              <a:rPr lang="en-US" sz="166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based on user preferences (e.g., budget, car type, brand).</a:t>
            </a:r>
            <a:endParaRPr lang="en-US" sz="1669" dirty="0"/>
          </a:p>
        </p:txBody>
      </p:sp>
      <p:sp>
        <p:nvSpPr>
          <p:cNvPr id="12" name="Shape 8"/>
          <p:cNvSpPr/>
          <p:nvPr/>
        </p:nvSpPr>
        <p:spPr>
          <a:xfrm>
            <a:off x="1275219" y="3743087"/>
            <a:ext cx="741759" cy="22860"/>
          </a:xfrm>
          <a:prstGeom prst="roundRect">
            <a:avLst>
              <a:gd name="adj" fmla="val 1390780"/>
            </a:avLst>
          </a:prstGeom>
          <a:solidFill>
            <a:srgbClr val="D7425E"/>
          </a:solidFill>
          <a:ln/>
        </p:spPr>
      </p:sp>
      <p:sp>
        <p:nvSpPr>
          <p:cNvPr id="13" name="Shape 9"/>
          <p:cNvSpPr/>
          <p:nvPr/>
        </p:nvSpPr>
        <p:spPr>
          <a:xfrm>
            <a:off x="821234" y="3516154"/>
            <a:ext cx="476845" cy="476845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69824" y="3604974"/>
            <a:ext cx="179546" cy="299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56"/>
              </a:lnSpc>
              <a:buNone/>
            </a:pPr>
            <a:r>
              <a:rPr lang="en-US" sz="235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356" dirty="0"/>
          </a:p>
        </p:txBody>
      </p:sp>
      <p:sp>
        <p:nvSpPr>
          <p:cNvPr id="15" name="Text 11"/>
          <p:cNvSpPr/>
          <p:nvPr/>
        </p:nvSpPr>
        <p:spPr>
          <a:xfrm>
            <a:off x="2225397" y="3489722"/>
            <a:ext cx="2493526" cy="311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54"/>
              </a:lnSpc>
              <a:buNone/>
            </a:pPr>
            <a:r>
              <a:rPr lang="en-US" sz="196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Advanced (RAG)</a:t>
            </a:r>
            <a:pPr algn="l" indent="0" marL="0">
              <a:lnSpc>
                <a:spcPts val="2454"/>
              </a:lnSpc>
              <a:buNone/>
            </a:pPr>
            <a:r>
              <a:rPr lang="en-US" sz="196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</a:t>
            </a:r>
            <a:endParaRPr lang="en-US" sz="1963" dirty="0"/>
          </a:p>
        </p:txBody>
      </p:sp>
      <p:sp>
        <p:nvSpPr>
          <p:cNvPr id="16" name="Text 12"/>
          <p:cNvSpPr/>
          <p:nvPr/>
        </p:nvSpPr>
        <p:spPr>
          <a:xfrm>
            <a:off x="2225397" y="3928467"/>
            <a:ext cx="6176843" cy="3390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0"/>
              </a:lnSpc>
              <a:buNone/>
            </a:pPr>
            <a:r>
              <a:rPr lang="en-US" sz="166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pipeline for contextually relevant responses.</a:t>
            </a:r>
            <a:endParaRPr lang="en-US" sz="1669" dirty="0"/>
          </a:p>
        </p:txBody>
      </p:sp>
      <p:sp>
        <p:nvSpPr>
          <p:cNvPr id="17" name="Shape 13"/>
          <p:cNvSpPr/>
          <p:nvPr/>
        </p:nvSpPr>
        <p:spPr>
          <a:xfrm>
            <a:off x="1275219" y="5156716"/>
            <a:ext cx="741759" cy="22860"/>
          </a:xfrm>
          <a:prstGeom prst="roundRect">
            <a:avLst>
              <a:gd name="adj" fmla="val 1390780"/>
            </a:avLst>
          </a:prstGeom>
          <a:solidFill>
            <a:srgbClr val="DD785E"/>
          </a:solidFill>
          <a:ln/>
        </p:spPr>
      </p:sp>
      <p:sp>
        <p:nvSpPr>
          <p:cNvPr id="18" name="Shape 14"/>
          <p:cNvSpPr/>
          <p:nvPr/>
        </p:nvSpPr>
        <p:spPr>
          <a:xfrm>
            <a:off x="821234" y="4929783"/>
            <a:ext cx="476845" cy="476845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969824" y="5018603"/>
            <a:ext cx="179546" cy="299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56"/>
              </a:lnSpc>
              <a:buNone/>
            </a:pPr>
            <a:r>
              <a:rPr lang="en-US" sz="235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356" dirty="0"/>
          </a:p>
        </p:txBody>
      </p:sp>
      <p:sp>
        <p:nvSpPr>
          <p:cNvPr id="20" name="Text 16"/>
          <p:cNvSpPr/>
          <p:nvPr/>
        </p:nvSpPr>
        <p:spPr>
          <a:xfrm>
            <a:off x="2225397" y="4903351"/>
            <a:ext cx="3668792" cy="311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54"/>
              </a:lnSpc>
              <a:buNone/>
            </a:pPr>
            <a:r>
              <a:rPr lang="en-US" sz="196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Fine-Tuned LLM (GPT-4o-mini)</a:t>
            </a:r>
            <a:pPr algn="l" indent="0" marL="0">
              <a:lnSpc>
                <a:spcPts val="2454"/>
              </a:lnSpc>
              <a:buNone/>
            </a:pPr>
            <a:r>
              <a:rPr lang="en-US" sz="196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</a:t>
            </a:r>
            <a:endParaRPr lang="en-US" sz="1963" dirty="0"/>
          </a:p>
        </p:txBody>
      </p:sp>
      <p:sp>
        <p:nvSpPr>
          <p:cNvPr id="21" name="Text 17"/>
          <p:cNvSpPr/>
          <p:nvPr/>
        </p:nvSpPr>
        <p:spPr>
          <a:xfrm>
            <a:off x="2225397" y="5342096"/>
            <a:ext cx="6176843" cy="3390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0"/>
              </a:lnSpc>
              <a:buNone/>
            </a:pPr>
            <a:r>
              <a:rPr lang="en-US" sz="166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 precise, domain-specific car shopping insights.</a:t>
            </a:r>
            <a:endParaRPr lang="en-US" sz="1669" dirty="0"/>
          </a:p>
        </p:txBody>
      </p:sp>
      <p:sp>
        <p:nvSpPr>
          <p:cNvPr id="22" name="Shape 18"/>
          <p:cNvSpPr/>
          <p:nvPr/>
        </p:nvSpPr>
        <p:spPr>
          <a:xfrm>
            <a:off x="1275219" y="6570345"/>
            <a:ext cx="741759" cy="22860"/>
          </a:xfrm>
          <a:prstGeom prst="roundRect">
            <a:avLst>
              <a:gd name="adj" fmla="val 1390780"/>
            </a:avLst>
          </a:prstGeom>
          <a:solidFill>
            <a:srgbClr val="48A8E2"/>
          </a:solidFill>
          <a:ln/>
        </p:spPr>
      </p:sp>
      <p:sp>
        <p:nvSpPr>
          <p:cNvPr id="23" name="Shape 19"/>
          <p:cNvSpPr/>
          <p:nvPr/>
        </p:nvSpPr>
        <p:spPr>
          <a:xfrm>
            <a:off x="821234" y="6343412"/>
            <a:ext cx="476845" cy="476845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4" name="Text 20"/>
          <p:cNvSpPr/>
          <p:nvPr/>
        </p:nvSpPr>
        <p:spPr>
          <a:xfrm>
            <a:off x="969824" y="6432233"/>
            <a:ext cx="179546" cy="299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56"/>
              </a:lnSpc>
              <a:buNone/>
            </a:pPr>
            <a:r>
              <a:rPr lang="en-US" sz="235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356" dirty="0"/>
          </a:p>
        </p:txBody>
      </p:sp>
      <p:sp>
        <p:nvSpPr>
          <p:cNvPr id="25" name="Text 21"/>
          <p:cNvSpPr/>
          <p:nvPr/>
        </p:nvSpPr>
        <p:spPr>
          <a:xfrm>
            <a:off x="2225397" y="6316980"/>
            <a:ext cx="2834045" cy="311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54"/>
              </a:lnSpc>
              <a:buNone/>
            </a:pPr>
            <a:r>
              <a:rPr lang="en-US" sz="196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Performance Evaluation</a:t>
            </a:r>
            <a:pPr algn="l" indent="0" marL="0">
              <a:lnSpc>
                <a:spcPts val="2454"/>
              </a:lnSpc>
              <a:buNone/>
            </a:pPr>
            <a:r>
              <a:rPr lang="en-US" sz="196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</a:t>
            </a:r>
            <a:endParaRPr lang="en-US" sz="1963" dirty="0"/>
          </a:p>
        </p:txBody>
      </p:sp>
      <p:sp>
        <p:nvSpPr>
          <p:cNvPr id="26" name="Text 22"/>
          <p:cNvSpPr/>
          <p:nvPr/>
        </p:nvSpPr>
        <p:spPr>
          <a:xfrm>
            <a:off x="2225397" y="6755725"/>
            <a:ext cx="6176843" cy="3390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0"/>
              </a:lnSpc>
              <a:buNone/>
            </a:pPr>
            <a:r>
              <a:rPr lang="en-US" sz="166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using context relevance and human-assessed answer relevance.</a:t>
            </a:r>
            <a:endParaRPr lang="en-US" sz="1669" dirty="0"/>
          </a:p>
        </p:txBody>
      </p:sp>
      <p:pic>
        <p:nvPicPr>
          <p:cNvPr id="2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784747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Technologies Used</a:t>
            </a:r>
            <a:endParaRPr lang="en-US" sz="4574" dirty="0"/>
          </a:p>
        </p:txBody>
      </p:sp>
      <p:sp>
        <p:nvSpPr>
          <p:cNvPr id="5" name="Shape 2"/>
          <p:cNvSpPr/>
          <p:nvPr/>
        </p:nvSpPr>
        <p:spPr>
          <a:xfrm>
            <a:off x="968693" y="2881074"/>
            <a:ext cx="4066461" cy="1855946"/>
          </a:xfrm>
          <a:prstGeom prst="roundRect">
            <a:avLst>
              <a:gd name="adj" fmla="val 19954"/>
            </a:avLst>
          </a:prstGeom>
          <a:solidFill>
            <a:srgbClr val="00002E"/>
          </a:solidFill>
          <a:ln w="30480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245989" y="3158371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Interface</a:t>
            </a:r>
            <a:endParaRPr lang="en-US" sz="2287" dirty="0"/>
          </a:p>
        </p:txBody>
      </p:sp>
      <p:sp>
        <p:nvSpPr>
          <p:cNvPr id="7" name="Text 4"/>
          <p:cNvSpPr/>
          <p:nvPr/>
        </p:nvSpPr>
        <p:spPr>
          <a:xfrm>
            <a:off x="1245989" y="3669625"/>
            <a:ext cx="3511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Chatbot interface built with </a:t>
            </a:r>
            <a:pPr indent="0" marL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Streamlit</a:t>
            </a:r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 user interactions.</a:t>
            </a:r>
            <a:endParaRPr lang="en-US" sz="1944" dirty="0"/>
          </a:p>
        </p:txBody>
      </p:sp>
      <p:sp>
        <p:nvSpPr>
          <p:cNvPr id="8" name="Shape 5"/>
          <p:cNvSpPr/>
          <p:nvPr/>
        </p:nvSpPr>
        <p:spPr>
          <a:xfrm>
            <a:off x="5281970" y="2881074"/>
            <a:ext cx="4066461" cy="1855946"/>
          </a:xfrm>
          <a:prstGeom prst="roundRect">
            <a:avLst>
              <a:gd name="adj" fmla="val 19954"/>
            </a:avLst>
          </a:prstGeom>
          <a:solidFill>
            <a:srgbClr val="00002E"/>
          </a:solidFill>
          <a:ln w="3048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559266" y="3158371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Backend</a:t>
            </a:r>
            <a:endParaRPr lang="en-US" sz="2287" dirty="0"/>
          </a:p>
        </p:txBody>
      </p:sp>
      <p:sp>
        <p:nvSpPr>
          <p:cNvPr id="10" name="Text 7"/>
          <p:cNvSpPr/>
          <p:nvPr/>
        </p:nvSpPr>
        <p:spPr>
          <a:xfrm>
            <a:off x="5559266" y="3669625"/>
            <a:ext cx="3511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LangChain and RAG for query processing and data retrieval.</a:t>
            </a:r>
            <a:endParaRPr lang="en-US" sz="1944" dirty="0"/>
          </a:p>
        </p:txBody>
      </p:sp>
      <p:sp>
        <p:nvSpPr>
          <p:cNvPr id="11" name="Shape 8"/>
          <p:cNvSpPr/>
          <p:nvPr/>
        </p:nvSpPr>
        <p:spPr>
          <a:xfrm>
            <a:off x="9595247" y="2881074"/>
            <a:ext cx="4066461" cy="1855946"/>
          </a:xfrm>
          <a:prstGeom prst="roundRect">
            <a:avLst>
              <a:gd name="adj" fmla="val 19954"/>
            </a:avLst>
          </a:prstGeom>
          <a:solidFill>
            <a:srgbClr val="00002E"/>
          </a:solidFill>
          <a:ln w="30480">
            <a:solidFill>
              <a:srgbClr val="DD78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72543" y="3158371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Sources</a:t>
            </a:r>
            <a:endParaRPr lang="en-US" sz="2287" dirty="0"/>
          </a:p>
        </p:txBody>
      </p:sp>
      <p:sp>
        <p:nvSpPr>
          <p:cNvPr id="13" name="Text 10"/>
          <p:cNvSpPr/>
          <p:nvPr/>
        </p:nvSpPr>
        <p:spPr>
          <a:xfrm>
            <a:off x="9872543" y="3669625"/>
            <a:ext cx="3511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Car listings and dealer info stored in Pinecone.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968693" y="4983837"/>
            <a:ext cx="12692896" cy="1460897"/>
          </a:xfrm>
          <a:prstGeom prst="roundRect">
            <a:avLst>
              <a:gd name="adj" fmla="val 25350"/>
            </a:avLst>
          </a:prstGeom>
          <a:solidFill>
            <a:srgbClr val="00002E"/>
          </a:solidFill>
          <a:ln w="30480">
            <a:solidFill>
              <a:srgbClr val="48A8E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245989" y="526113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LLM</a:t>
            </a:r>
            <a:endParaRPr lang="en-US" sz="2287" dirty="0"/>
          </a:p>
        </p:txBody>
      </p:sp>
      <p:sp>
        <p:nvSpPr>
          <p:cNvPr id="16" name="Text 13"/>
          <p:cNvSpPr/>
          <p:nvPr/>
        </p:nvSpPr>
        <p:spPr>
          <a:xfrm>
            <a:off x="1245989" y="5772388"/>
            <a:ext cx="12138303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OpenAI API for natural language processing and response generation.</a:t>
            </a:r>
            <a:endParaRPr lang="en-US" sz="1944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128474"/>
            <a:ext cx="584858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Collection Phase</a:t>
            </a:r>
            <a:endParaRPr lang="en-US" sz="4574" dirty="0"/>
          </a:p>
        </p:txBody>
      </p:sp>
      <p:sp>
        <p:nvSpPr>
          <p:cNvPr id="6" name="Shape 2"/>
          <p:cNvSpPr/>
          <p:nvPr/>
        </p:nvSpPr>
        <p:spPr>
          <a:xfrm>
            <a:off x="864037" y="2224802"/>
            <a:ext cx="7415927" cy="1460897"/>
          </a:xfrm>
          <a:prstGeom prst="roundRect">
            <a:avLst>
              <a:gd name="adj" fmla="val 25350"/>
            </a:avLst>
          </a:prstGeom>
          <a:solidFill>
            <a:srgbClr val="00002E"/>
          </a:solidFill>
          <a:ln w="30480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141333" y="2502098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Sources</a:t>
            </a:r>
            <a:endParaRPr lang="en-US" sz="2287" dirty="0"/>
          </a:p>
        </p:txBody>
      </p:sp>
      <p:sp>
        <p:nvSpPr>
          <p:cNvPr id="8" name="Text 4"/>
          <p:cNvSpPr/>
          <p:nvPr/>
        </p:nvSpPr>
        <p:spPr>
          <a:xfrm>
            <a:off x="1141333" y="3013353"/>
            <a:ext cx="686133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Various online new car company and dealer inventories websites.</a:t>
            </a:r>
            <a:endParaRPr lang="en-US" sz="1944" dirty="0"/>
          </a:p>
        </p:txBody>
      </p:sp>
      <p:sp>
        <p:nvSpPr>
          <p:cNvPr id="9" name="Shape 5"/>
          <p:cNvSpPr/>
          <p:nvPr/>
        </p:nvSpPr>
        <p:spPr>
          <a:xfrm>
            <a:off x="864037" y="3932515"/>
            <a:ext cx="7415927" cy="1460897"/>
          </a:xfrm>
          <a:prstGeom prst="roundRect">
            <a:avLst>
              <a:gd name="adj" fmla="val 25350"/>
            </a:avLst>
          </a:prstGeom>
          <a:solidFill>
            <a:srgbClr val="00002E"/>
          </a:solidFill>
          <a:ln w="30480">
            <a:solidFill>
              <a:srgbClr val="D7425E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141333" y="4209812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Content</a:t>
            </a:r>
            <a:endParaRPr lang="en-US" sz="2287" dirty="0"/>
          </a:p>
        </p:txBody>
      </p:sp>
      <p:sp>
        <p:nvSpPr>
          <p:cNvPr id="11" name="Text 7"/>
          <p:cNvSpPr/>
          <p:nvPr/>
        </p:nvSpPr>
        <p:spPr>
          <a:xfrm>
            <a:off x="1141333" y="4721066"/>
            <a:ext cx="686133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Car specifications, prices, features, and dealer information.</a:t>
            </a:r>
            <a:endParaRPr lang="en-US" sz="1944" dirty="0"/>
          </a:p>
        </p:txBody>
      </p:sp>
      <p:sp>
        <p:nvSpPr>
          <p:cNvPr id="12" name="Shape 8"/>
          <p:cNvSpPr/>
          <p:nvPr/>
        </p:nvSpPr>
        <p:spPr>
          <a:xfrm>
            <a:off x="864037" y="5640229"/>
            <a:ext cx="7415927" cy="1460897"/>
          </a:xfrm>
          <a:prstGeom prst="roundRect">
            <a:avLst>
              <a:gd name="adj" fmla="val 25350"/>
            </a:avLst>
          </a:prstGeom>
          <a:solidFill>
            <a:srgbClr val="00002E"/>
          </a:solidFill>
          <a:ln w="30480">
            <a:solidFill>
              <a:srgbClr val="DD785E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141333" y="591752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Methods</a:t>
            </a:r>
            <a:endParaRPr lang="en-US" sz="2287" dirty="0"/>
          </a:p>
        </p:txBody>
      </p:sp>
      <p:sp>
        <p:nvSpPr>
          <p:cNvPr id="14" name="Text 10"/>
          <p:cNvSpPr/>
          <p:nvPr/>
        </p:nvSpPr>
        <p:spPr>
          <a:xfrm>
            <a:off x="1141333" y="6428780"/>
            <a:ext cx="686133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Web scraping and API integration with databases.</a:t>
            </a:r>
            <a:endParaRPr lang="en-US" sz="1944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39453" y="639247"/>
            <a:ext cx="7542848" cy="683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84"/>
              </a:lnSpc>
              <a:buNone/>
            </a:pPr>
            <a:r>
              <a:rPr lang="en-US" sz="430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RAG Pipeline Implementation</a:t>
            </a:r>
            <a:endParaRPr lang="en-US" sz="4307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783" y="1787723"/>
            <a:ext cx="7056834" cy="516933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39453" y="7218521"/>
            <a:ext cx="11951494" cy="3718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29"/>
              </a:lnSpc>
              <a:buNone/>
            </a:pPr>
            <a:endParaRPr lang="en-US" sz="183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049893" y="671393"/>
            <a:ext cx="6866573" cy="7168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644"/>
              </a:lnSpc>
              <a:buNone/>
            </a:pPr>
            <a:r>
              <a:rPr lang="en-US" sz="451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Advanced RAG Technique</a:t>
            </a:r>
            <a:endParaRPr lang="en-US" sz="4516" dirty="0"/>
          </a:p>
        </p:txBody>
      </p:sp>
      <p:sp>
        <p:nvSpPr>
          <p:cNvPr id="5" name="Text 2"/>
          <p:cNvSpPr/>
          <p:nvPr/>
        </p:nvSpPr>
        <p:spPr>
          <a:xfrm>
            <a:off x="1049893" y="1753791"/>
            <a:ext cx="3087648" cy="358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22"/>
              </a:lnSpc>
              <a:buNone/>
            </a:pPr>
            <a:r>
              <a:rPr lang="en-US" sz="225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Auto-Merging Retrieval</a:t>
            </a:r>
            <a:endParaRPr lang="en-US" sz="2258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068" y="2477691"/>
            <a:ext cx="9354026" cy="441638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49893" y="7168158"/>
            <a:ext cx="12530495" cy="3899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71"/>
              </a:lnSpc>
              <a:buNone/>
            </a:pPr>
            <a:endParaRPr lang="en-US" sz="1919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719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06166" y="599956"/>
            <a:ext cx="5133975" cy="6417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053"/>
              </a:lnSpc>
              <a:buNone/>
            </a:pPr>
            <a:r>
              <a:rPr lang="en-US" sz="404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Fine-Tuning LLMs</a:t>
            </a:r>
            <a:endParaRPr lang="en-US" sz="4043" dirty="0"/>
          </a:p>
        </p:txBody>
      </p:sp>
      <p:sp>
        <p:nvSpPr>
          <p:cNvPr id="5" name="Shape 2"/>
          <p:cNvSpPr/>
          <p:nvPr/>
        </p:nvSpPr>
        <p:spPr>
          <a:xfrm>
            <a:off x="2018109" y="1678067"/>
            <a:ext cx="30480" cy="5951696"/>
          </a:xfrm>
          <a:prstGeom prst="roundRect">
            <a:avLst>
              <a:gd name="adj" fmla="val 1073814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2248317" y="2153603"/>
            <a:ext cx="763667" cy="30480"/>
          </a:xfrm>
          <a:prstGeom prst="roundRect">
            <a:avLst>
              <a:gd name="adj" fmla="val 1073814"/>
            </a:avLst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1787902" y="1923455"/>
            <a:ext cx="490895" cy="490895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940897" y="2014895"/>
            <a:ext cx="184785" cy="3080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26"/>
              </a:lnSpc>
              <a:buNone/>
            </a:pPr>
            <a:r>
              <a:rPr lang="en-US" sz="242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26" dirty="0"/>
          </a:p>
        </p:txBody>
      </p:sp>
      <p:sp>
        <p:nvSpPr>
          <p:cNvPr id="9" name="Text 6"/>
          <p:cNvSpPr/>
          <p:nvPr/>
        </p:nvSpPr>
        <p:spPr>
          <a:xfrm>
            <a:off x="3233380" y="1896189"/>
            <a:ext cx="2613065" cy="320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27"/>
              </a:lnSpc>
              <a:buNone/>
            </a:pPr>
            <a:r>
              <a:rPr lang="en-US" sz="202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Prepare Training Data</a:t>
            </a:r>
            <a:endParaRPr lang="en-US" sz="2021" dirty="0"/>
          </a:p>
        </p:txBody>
      </p:sp>
      <p:sp>
        <p:nvSpPr>
          <p:cNvPr id="10" name="Text 7"/>
          <p:cNvSpPr/>
          <p:nvPr/>
        </p:nvSpPr>
        <p:spPr>
          <a:xfrm>
            <a:off x="3233380" y="2347913"/>
            <a:ext cx="9690735" cy="3490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49"/>
              </a:lnSpc>
              <a:buNone/>
            </a:pPr>
            <a:r>
              <a:rPr lang="en-US" sz="1718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datasets representative of the desired tasks.</a:t>
            </a:r>
            <a:endParaRPr lang="en-US" sz="1718" dirty="0"/>
          </a:p>
        </p:txBody>
      </p:sp>
      <p:sp>
        <p:nvSpPr>
          <p:cNvPr id="11" name="Shape 8"/>
          <p:cNvSpPr/>
          <p:nvPr/>
        </p:nvSpPr>
        <p:spPr>
          <a:xfrm>
            <a:off x="2248317" y="3608784"/>
            <a:ext cx="763667" cy="30480"/>
          </a:xfrm>
          <a:prstGeom prst="roundRect">
            <a:avLst>
              <a:gd name="adj" fmla="val 1073814"/>
            </a:avLst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1787902" y="3378637"/>
            <a:ext cx="490895" cy="490895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940897" y="3470077"/>
            <a:ext cx="184785" cy="3080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26"/>
              </a:lnSpc>
              <a:buNone/>
            </a:pPr>
            <a:r>
              <a:rPr lang="en-US" sz="242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26" dirty="0"/>
          </a:p>
        </p:txBody>
      </p:sp>
      <p:sp>
        <p:nvSpPr>
          <p:cNvPr id="14" name="Text 11"/>
          <p:cNvSpPr/>
          <p:nvPr/>
        </p:nvSpPr>
        <p:spPr>
          <a:xfrm>
            <a:off x="3233380" y="3351371"/>
            <a:ext cx="4955857" cy="320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27"/>
              </a:lnSpc>
              <a:buNone/>
            </a:pPr>
            <a:r>
              <a:rPr lang="en-US" sz="202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Uploading a Training File for Fine-Tuning</a:t>
            </a:r>
            <a:pPr algn="l" indent="0" marL="0">
              <a:lnSpc>
                <a:spcPts val="2527"/>
              </a:lnSpc>
              <a:buNone/>
            </a:pPr>
            <a:r>
              <a:rPr lang="en-US" sz="202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</a:t>
            </a:r>
            <a:endParaRPr lang="en-US" sz="2021" dirty="0"/>
          </a:p>
        </p:txBody>
      </p:sp>
      <p:sp>
        <p:nvSpPr>
          <p:cNvPr id="15" name="Text 12"/>
          <p:cNvSpPr/>
          <p:nvPr/>
        </p:nvSpPr>
        <p:spPr>
          <a:xfrm>
            <a:off x="3233380" y="3803094"/>
            <a:ext cx="9690735" cy="3490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49"/>
              </a:lnSpc>
              <a:buNone/>
            </a:pPr>
            <a:r>
              <a:rPr lang="en-US" sz="1718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Uploading our training data is a crucial step.</a:t>
            </a:r>
            <a:endParaRPr lang="en-US" sz="1718" dirty="0"/>
          </a:p>
        </p:txBody>
      </p:sp>
      <p:sp>
        <p:nvSpPr>
          <p:cNvPr id="16" name="Shape 13"/>
          <p:cNvSpPr/>
          <p:nvPr/>
        </p:nvSpPr>
        <p:spPr>
          <a:xfrm>
            <a:off x="2248317" y="5063966"/>
            <a:ext cx="763667" cy="30480"/>
          </a:xfrm>
          <a:prstGeom prst="roundRect">
            <a:avLst>
              <a:gd name="adj" fmla="val 1073814"/>
            </a:avLst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1787902" y="4833818"/>
            <a:ext cx="490895" cy="490895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940897" y="4925258"/>
            <a:ext cx="184785" cy="3080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26"/>
              </a:lnSpc>
              <a:buNone/>
            </a:pPr>
            <a:r>
              <a:rPr lang="en-US" sz="242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26" dirty="0"/>
          </a:p>
        </p:txBody>
      </p:sp>
      <p:sp>
        <p:nvSpPr>
          <p:cNvPr id="19" name="Text 16"/>
          <p:cNvSpPr/>
          <p:nvPr/>
        </p:nvSpPr>
        <p:spPr>
          <a:xfrm>
            <a:off x="3233380" y="4806553"/>
            <a:ext cx="3649385" cy="320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27"/>
              </a:lnSpc>
              <a:buNone/>
            </a:pPr>
            <a:r>
              <a:rPr lang="en-US" sz="202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Train a New Fine-Tuned Model</a:t>
            </a:r>
            <a:endParaRPr lang="en-US" sz="2021" dirty="0"/>
          </a:p>
        </p:txBody>
      </p:sp>
      <p:sp>
        <p:nvSpPr>
          <p:cNvPr id="20" name="Text 17"/>
          <p:cNvSpPr/>
          <p:nvPr/>
        </p:nvSpPr>
        <p:spPr>
          <a:xfrm>
            <a:off x="3233380" y="5258276"/>
            <a:ext cx="9690735" cy="3490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49"/>
              </a:lnSpc>
              <a:buNone/>
            </a:pPr>
            <a:r>
              <a:rPr lang="en-US" sz="1718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a Fine-Tuning Job.</a:t>
            </a:r>
            <a:endParaRPr lang="en-US" sz="1718" dirty="0"/>
          </a:p>
        </p:txBody>
      </p:sp>
      <p:sp>
        <p:nvSpPr>
          <p:cNvPr id="21" name="Shape 18"/>
          <p:cNvSpPr/>
          <p:nvPr/>
        </p:nvSpPr>
        <p:spPr>
          <a:xfrm>
            <a:off x="2248317" y="6519148"/>
            <a:ext cx="763667" cy="30480"/>
          </a:xfrm>
          <a:prstGeom prst="roundRect">
            <a:avLst>
              <a:gd name="adj" fmla="val 1073814"/>
            </a:avLst>
          </a:prstGeom>
          <a:solidFill>
            <a:srgbClr val="48A8E2"/>
          </a:solidFill>
          <a:ln/>
        </p:spPr>
      </p:sp>
      <p:sp>
        <p:nvSpPr>
          <p:cNvPr id="22" name="Shape 19"/>
          <p:cNvSpPr/>
          <p:nvPr/>
        </p:nvSpPr>
        <p:spPr>
          <a:xfrm>
            <a:off x="1787902" y="6289000"/>
            <a:ext cx="490895" cy="490895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1940897" y="6380440"/>
            <a:ext cx="184785" cy="3080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26"/>
              </a:lnSpc>
              <a:buNone/>
            </a:pPr>
            <a:r>
              <a:rPr lang="en-US" sz="242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426" dirty="0"/>
          </a:p>
        </p:txBody>
      </p:sp>
      <p:sp>
        <p:nvSpPr>
          <p:cNvPr id="24" name="Text 21"/>
          <p:cNvSpPr/>
          <p:nvPr/>
        </p:nvSpPr>
        <p:spPr>
          <a:xfrm>
            <a:off x="3233380" y="6261735"/>
            <a:ext cx="3122652" cy="320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27"/>
              </a:lnSpc>
              <a:buNone/>
            </a:pPr>
            <a:r>
              <a:rPr lang="en-US" sz="202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Using a Fine-Tuned Model</a:t>
            </a:r>
            <a:endParaRPr lang="en-US" sz="2021" dirty="0"/>
          </a:p>
        </p:txBody>
      </p:sp>
      <p:sp>
        <p:nvSpPr>
          <p:cNvPr id="25" name="Text 22"/>
          <p:cNvSpPr/>
          <p:nvPr/>
        </p:nvSpPr>
        <p:spPr>
          <a:xfrm>
            <a:off x="3233380" y="6713458"/>
            <a:ext cx="9690735" cy="6981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9"/>
              </a:lnSpc>
              <a:buNone/>
            </a:pPr>
            <a:r>
              <a:rPr lang="en-US" sz="1718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After completing the fine-tuning process, the newly fine-tuned model can be integrated into the AutoBuddy chatbot.</a:t>
            </a:r>
            <a:endParaRPr lang="en-US" sz="1718" dirty="0"/>
          </a:p>
        </p:txBody>
      </p:sp>
      <p:pic>
        <p:nvPicPr>
          <p:cNvPr id="2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1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589008" y="612577"/>
            <a:ext cx="5350550" cy="6550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59"/>
              </a:lnSpc>
              <a:buNone/>
            </a:pPr>
            <a:r>
              <a:rPr lang="en-US" sz="412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Evaluate Performance</a:t>
            </a:r>
            <a:endParaRPr lang="en-US" sz="4127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1713071"/>
            <a:ext cx="7955042" cy="52995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89008" y="7263170"/>
            <a:ext cx="11452265" cy="3563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06"/>
              </a:lnSpc>
              <a:buNone/>
            </a:pPr>
            <a:endParaRPr lang="en-US" sz="1754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82998" y="561142"/>
            <a:ext cx="6632853" cy="5985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714"/>
              </a:lnSpc>
              <a:buNone/>
            </a:pPr>
            <a:r>
              <a:rPr lang="en-US" sz="377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Evaluating Context Relevance</a:t>
            </a:r>
            <a:endParaRPr lang="en-US" sz="3771" dirty="0"/>
          </a:p>
        </p:txBody>
      </p:sp>
      <p:sp>
        <p:nvSpPr>
          <p:cNvPr id="5" name="Shape 2"/>
          <p:cNvSpPr/>
          <p:nvPr/>
        </p:nvSpPr>
        <p:spPr>
          <a:xfrm>
            <a:off x="2376845" y="1464945"/>
            <a:ext cx="22860" cy="6203513"/>
          </a:xfrm>
          <a:prstGeom prst="roundRect">
            <a:avLst>
              <a:gd name="adj" fmla="val 1335572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2594372" y="1911429"/>
            <a:ext cx="712351" cy="22860"/>
          </a:xfrm>
          <a:prstGeom prst="roundRect">
            <a:avLst>
              <a:gd name="adj" fmla="val 1335572"/>
            </a:avLst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2159318" y="1693902"/>
            <a:ext cx="457914" cy="457914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302073" y="1779151"/>
            <a:ext cx="172403" cy="2872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63"/>
              </a:lnSpc>
              <a:buNone/>
            </a:pPr>
            <a:r>
              <a:rPr lang="en-US" sz="226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263" dirty="0"/>
          </a:p>
        </p:txBody>
      </p:sp>
      <p:sp>
        <p:nvSpPr>
          <p:cNvPr id="9" name="Text 6"/>
          <p:cNvSpPr/>
          <p:nvPr/>
        </p:nvSpPr>
        <p:spPr>
          <a:xfrm>
            <a:off x="3507700" y="1668423"/>
            <a:ext cx="2394585" cy="299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57"/>
              </a:lnSpc>
              <a:buNone/>
            </a:pPr>
            <a:r>
              <a:rPr lang="en-US" sz="188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Query Generation</a:t>
            </a:r>
            <a:endParaRPr lang="en-US" sz="1886" dirty="0"/>
          </a:p>
        </p:txBody>
      </p:sp>
      <p:sp>
        <p:nvSpPr>
          <p:cNvPr id="10" name="Text 7"/>
          <p:cNvSpPr/>
          <p:nvPr/>
        </p:nvSpPr>
        <p:spPr>
          <a:xfrm>
            <a:off x="3507700" y="2089666"/>
            <a:ext cx="9039701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64"/>
              </a:lnSpc>
              <a:buNone/>
            </a:pPr>
            <a:r>
              <a:rPr lang="en-US" sz="160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Generate a broad set of prompts to cover a wide range of queries.</a:t>
            </a:r>
            <a:endParaRPr lang="en-US" sz="1603" dirty="0"/>
          </a:p>
        </p:txBody>
      </p:sp>
      <p:sp>
        <p:nvSpPr>
          <p:cNvPr id="11" name="Shape 8"/>
          <p:cNvSpPr/>
          <p:nvPr/>
        </p:nvSpPr>
        <p:spPr>
          <a:xfrm>
            <a:off x="2594372" y="3268861"/>
            <a:ext cx="712351" cy="22860"/>
          </a:xfrm>
          <a:prstGeom prst="roundRect">
            <a:avLst>
              <a:gd name="adj" fmla="val 1335572"/>
            </a:avLst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2159318" y="3051334"/>
            <a:ext cx="457914" cy="457914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302073" y="3136583"/>
            <a:ext cx="172403" cy="2872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63"/>
              </a:lnSpc>
              <a:buNone/>
            </a:pPr>
            <a:r>
              <a:rPr lang="en-US" sz="226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263" dirty="0"/>
          </a:p>
        </p:txBody>
      </p:sp>
      <p:sp>
        <p:nvSpPr>
          <p:cNvPr id="14" name="Text 11"/>
          <p:cNvSpPr/>
          <p:nvPr/>
        </p:nvSpPr>
        <p:spPr>
          <a:xfrm>
            <a:off x="3507700" y="3025854"/>
            <a:ext cx="2394585" cy="299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57"/>
              </a:lnSpc>
              <a:buNone/>
            </a:pPr>
            <a:r>
              <a:rPr lang="en-US" sz="188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Context Retrieval</a:t>
            </a:r>
            <a:endParaRPr lang="en-US" sz="1886" dirty="0"/>
          </a:p>
        </p:txBody>
      </p:sp>
      <p:sp>
        <p:nvSpPr>
          <p:cNvPr id="15" name="Text 12"/>
          <p:cNvSpPr/>
          <p:nvPr/>
        </p:nvSpPr>
        <p:spPr>
          <a:xfrm>
            <a:off x="3507700" y="3447098"/>
            <a:ext cx="9039701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64"/>
              </a:lnSpc>
              <a:buNone/>
            </a:pPr>
            <a:r>
              <a:rPr lang="en-US" sz="160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 each query, we retrieve the context using the RAG pipeline.</a:t>
            </a:r>
            <a:endParaRPr lang="en-US" sz="1603" dirty="0"/>
          </a:p>
        </p:txBody>
      </p:sp>
      <p:sp>
        <p:nvSpPr>
          <p:cNvPr id="16" name="Shape 13"/>
          <p:cNvSpPr/>
          <p:nvPr/>
        </p:nvSpPr>
        <p:spPr>
          <a:xfrm>
            <a:off x="2594372" y="4626293"/>
            <a:ext cx="712351" cy="22860"/>
          </a:xfrm>
          <a:prstGeom prst="roundRect">
            <a:avLst>
              <a:gd name="adj" fmla="val 1335572"/>
            </a:avLst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2159318" y="4408765"/>
            <a:ext cx="457914" cy="457914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302073" y="4494014"/>
            <a:ext cx="172403" cy="2872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63"/>
              </a:lnSpc>
              <a:buNone/>
            </a:pPr>
            <a:r>
              <a:rPr lang="en-US" sz="226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263" dirty="0"/>
          </a:p>
        </p:txBody>
      </p:sp>
      <p:sp>
        <p:nvSpPr>
          <p:cNvPr id="19" name="Text 16"/>
          <p:cNvSpPr/>
          <p:nvPr/>
        </p:nvSpPr>
        <p:spPr>
          <a:xfrm>
            <a:off x="3507700" y="4383286"/>
            <a:ext cx="2394585" cy="299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57"/>
              </a:lnSpc>
              <a:buNone/>
            </a:pPr>
            <a:r>
              <a:rPr lang="en-US" sz="188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Text Vectorization</a:t>
            </a:r>
            <a:endParaRPr lang="en-US" sz="1886" dirty="0"/>
          </a:p>
        </p:txBody>
      </p:sp>
      <p:sp>
        <p:nvSpPr>
          <p:cNvPr id="20" name="Text 17"/>
          <p:cNvSpPr/>
          <p:nvPr/>
        </p:nvSpPr>
        <p:spPr>
          <a:xfrm>
            <a:off x="3507700" y="4804529"/>
            <a:ext cx="9039701" cy="9772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64"/>
              </a:lnSpc>
              <a:buNone/>
            </a:pPr>
            <a:r>
              <a:rPr lang="en-US" sz="160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 use Term Frequency-Inverse Document Frequency (TF-IDF) to convert the texts (both questions and retrieved contexts) into numerical vectors, which allows for easier comparison of the importance of words in each document.</a:t>
            </a:r>
            <a:endParaRPr lang="en-US" sz="1603" dirty="0"/>
          </a:p>
        </p:txBody>
      </p:sp>
      <p:sp>
        <p:nvSpPr>
          <p:cNvPr id="21" name="Shape 18"/>
          <p:cNvSpPr/>
          <p:nvPr/>
        </p:nvSpPr>
        <p:spPr>
          <a:xfrm>
            <a:off x="2594372" y="6635234"/>
            <a:ext cx="712351" cy="22860"/>
          </a:xfrm>
          <a:prstGeom prst="roundRect">
            <a:avLst>
              <a:gd name="adj" fmla="val 1335572"/>
            </a:avLst>
          </a:prstGeom>
          <a:solidFill>
            <a:srgbClr val="48A8E2"/>
          </a:solidFill>
          <a:ln/>
        </p:spPr>
      </p:sp>
      <p:sp>
        <p:nvSpPr>
          <p:cNvPr id="22" name="Shape 19"/>
          <p:cNvSpPr/>
          <p:nvPr/>
        </p:nvSpPr>
        <p:spPr>
          <a:xfrm>
            <a:off x="2159318" y="6417707"/>
            <a:ext cx="457914" cy="457914"/>
          </a:xfrm>
          <a:prstGeom prst="roundRect">
            <a:avLst>
              <a:gd name="adj" fmla="val 66674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2302073" y="6502956"/>
            <a:ext cx="172403" cy="2872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63"/>
              </a:lnSpc>
              <a:buNone/>
            </a:pPr>
            <a:r>
              <a:rPr lang="en-US" sz="226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263" dirty="0"/>
          </a:p>
        </p:txBody>
      </p:sp>
      <p:sp>
        <p:nvSpPr>
          <p:cNvPr id="24" name="Text 21"/>
          <p:cNvSpPr/>
          <p:nvPr/>
        </p:nvSpPr>
        <p:spPr>
          <a:xfrm>
            <a:off x="3507700" y="6392228"/>
            <a:ext cx="3191351" cy="299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57"/>
              </a:lnSpc>
              <a:buNone/>
            </a:pPr>
            <a:r>
              <a:rPr lang="en-US" sz="188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Cosine Similarity Calculation</a:t>
            </a:r>
            <a:endParaRPr lang="en-US" sz="1886" dirty="0"/>
          </a:p>
        </p:txBody>
      </p:sp>
      <p:sp>
        <p:nvSpPr>
          <p:cNvPr id="25" name="Text 22"/>
          <p:cNvSpPr/>
          <p:nvPr/>
        </p:nvSpPr>
        <p:spPr>
          <a:xfrm>
            <a:off x="3507700" y="6813471"/>
            <a:ext cx="9039701" cy="6515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64"/>
              </a:lnSpc>
              <a:buNone/>
            </a:pPr>
            <a:r>
              <a:rPr lang="en-US" sz="160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Cosine similarity is employed to measure the cosine of the angle between two vectors, representing the degree of similarity between them.</a:t>
            </a:r>
            <a:endParaRPr lang="en-US" sz="1603" dirty="0"/>
          </a:p>
        </p:txBody>
      </p:sp>
      <p:pic>
        <p:nvPicPr>
          <p:cNvPr id="2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2024-08-15T08:11:07Z</dcterms:created>
  <dcterms:modified xsi:type="dcterms:W3CDTF">2024-08-15T08:11:07Z</dcterms:modified>
</cp:coreProperties>
</file>